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0" r:id="rId3"/>
    <p:sldId id="390" r:id="rId4"/>
    <p:sldId id="381" r:id="rId5"/>
    <p:sldId id="396" r:id="rId6"/>
    <p:sldId id="395" r:id="rId7"/>
    <p:sldId id="393" r:id="rId8"/>
    <p:sldId id="383" r:id="rId9"/>
    <p:sldId id="384" r:id="rId10"/>
    <p:sldId id="385" r:id="rId11"/>
    <p:sldId id="386" r:id="rId12"/>
    <p:sldId id="391" r:id="rId13"/>
    <p:sldId id="394" r:id="rId14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sma kayhan" userId="5ad9462b6ef6ef52" providerId="LiveId" clId="{D0975CCF-8592-4A78-89E9-AA30E5FC19C2}"/>
    <pc:docChg chg="modSld">
      <pc:chgData name="esma kayhan" userId="5ad9462b6ef6ef52" providerId="LiveId" clId="{D0975CCF-8592-4A78-89E9-AA30E5FC19C2}" dt="2025-01-17T12:17:14.832" v="13" actId="20577"/>
      <pc:docMkLst>
        <pc:docMk/>
      </pc:docMkLst>
      <pc:sldChg chg="modSp mod">
        <pc:chgData name="esma kayhan" userId="5ad9462b6ef6ef52" providerId="LiveId" clId="{D0975CCF-8592-4A78-89E9-AA30E5FC19C2}" dt="2024-12-24T07:31:09.454" v="1" actId="20577"/>
        <pc:sldMkLst>
          <pc:docMk/>
          <pc:sldMk cId="2865460107" sldId="256"/>
        </pc:sldMkLst>
        <pc:spChg chg="mod">
          <ac:chgData name="esma kayhan" userId="5ad9462b6ef6ef52" providerId="LiveId" clId="{D0975CCF-8592-4A78-89E9-AA30E5FC19C2}" dt="2024-12-24T07:31:09.454" v="1" actId="20577"/>
          <ac:spMkLst>
            <pc:docMk/>
            <pc:sldMk cId="2865460107" sldId="256"/>
            <ac:spMk id="2" creationId="{00000000-0000-0000-0000-000000000000}"/>
          </ac:spMkLst>
        </pc:spChg>
      </pc:sldChg>
      <pc:sldChg chg="modSp mod">
        <pc:chgData name="esma kayhan" userId="5ad9462b6ef6ef52" providerId="LiveId" clId="{D0975CCF-8592-4A78-89E9-AA30E5FC19C2}" dt="2024-12-24T07:31:28.770" v="3" actId="20577"/>
        <pc:sldMkLst>
          <pc:docMk/>
          <pc:sldMk cId="1860997063" sldId="383"/>
        </pc:sldMkLst>
        <pc:spChg chg="mod">
          <ac:chgData name="esma kayhan" userId="5ad9462b6ef6ef52" providerId="LiveId" clId="{D0975CCF-8592-4A78-89E9-AA30E5FC19C2}" dt="2024-12-24T07:31:28.770" v="3" actId="20577"/>
          <ac:spMkLst>
            <pc:docMk/>
            <pc:sldMk cId="1860997063" sldId="383"/>
            <ac:spMk id="3" creationId="{00000000-0000-0000-0000-000000000000}"/>
          </ac:spMkLst>
        </pc:spChg>
      </pc:sldChg>
      <pc:sldChg chg="modSp mod">
        <pc:chgData name="esma kayhan" userId="5ad9462b6ef6ef52" providerId="LiveId" clId="{D0975CCF-8592-4A78-89E9-AA30E5FC19C2}" dt="2025-01-17T12:17:14.832" v="13" actId="20577"/>
        <pc:sldMkLst>
          <pc:docMk/>
          <pc:sldMk cId="3703699654" sldId="384"/>
        </pc:sldMkLst>
        <pc:spChg chg="mod">
          <ac:chgData name="esma kayhan" userId="5ad9462b6ef6ef52" providerId="LiveId" clId="{D0975CCF-8592-4A78-89E9-AA30E5FC19C2}" dt="2025-01-17T12:17:14.832" v="13" actId="20577"/>
          <ac:spMkLst>
            <pc:docMk/>
            <pc:sldMk cId="3703699654" sldId="384"/>
            <ac:spMk id="3" creationId="{00000000-0000-0000-0000-000000000000}"/>
          </ac:spMkLst>
        </pc:spChg>
      </pc:sldChg>
      <pc:sldChg chg="modSp mod">
        <pc:chgData name="esma kayhan" userId="5ad9462b6ef6ef52" providerId="LiveId" clId="{D0975CCF-8592-4A78-89E9-AA30E5FC19C2}" dt="2025-01-13T15:07:35.071" v="9" actId="20577"/>
        <pc:sldMkLst>
          <pc:docMk/>
          <pc:sldMk cId="3382332849" sldId="385"/>
        </pc:sldMkLst>
        <pc:spChg chg="mod">
          <ac:chgData name="esma kayhan" userId="5ad9462b6ef6ef52" providerId="LiveId" clId="{D0975CCF-8592-4A78-89E9-AA30E5FC19C2}" dt="2025-01-13T15:07:35.071" v="9" actId="20577"/>
          <ac:spMkLst>
            <pc:docMk/>
            <pc:sldMk cId="3382332849" sldId="385"/>
            <ac:spMk id="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15.10.2026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15.10.2026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15.10.2026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15.10.2026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15.10.2026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15.10.2026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15.10.2026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15.10.2026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15.10.2026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15.10.2026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15.10.2026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15.10.2026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210962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/>
              <a:t>DENEY HAYVANLARI UYGULAMA VE ARAŞTIRMA MERKEZİ </a:t>
            </a:r>
          </a:p>
          <a:p>
            <a:pPr algn="ctr"/>
            <a:r>
              <a:rPr lang="tr-TR" sz="3200" b="1" dirty="0" smtClean="0"/>
              <a:t>2025 </a:t>
            </a:r>
            <a:r>
              <a:rPr lang="tr-TR" sz="3200" b="1" dirty="0"/>
              <a:t>YILI FAALİYET RAPORU</a:t>
            </a:r>
            <a:endParaRPr lang="tr-TR" sz="3200" b="1" dirty="0">
              <a:solidFill>
                <a:schemeClr val="tx1">
                  <a:lumMod val="85000"/>
                  <a:lumOff val="15000"/>
                </a:schemeClr>
              </a:solidFill>
              <a:latin typeface="Montserrat Alternates" panose="00000500000000000000" pitchFamily="50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3404612" y="624007"/>
            <a:ext cx="3230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/>
              <a:t>Kurulum Süreci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17785" y="1147227"/>
            <a:ext cx="8229600" cy="4785395"/>
          </a:xfrm>
        </p:spPr>
        <p:txBody>
          <a:bodyPr>
            <a:normAutofit fontScale="92500"/>
          </a:bodyPr>
          <a:lstStyle/>
          <a:p>
            <a:pPr algn="just"/>
            <a:r>
              <a:rPr lang="tr-TR" dirty="0"/>
              <a:t>Kurulma gerekçesi</a:t>
            </a:r>
          </a:p>
          <a:p>
            <a:pPr marL="342900" lvl="1" indent="-342900" algn="just">
              <a:buFont typeface="Arial" pitchFamily="34" charset="0"/>
              <a:buChar char="•"/>
            </a:pPr>
            <a:r>
              <a:rPr lang="tr-TR" sz="3200" dirty="0"/>
              <a:t>Merkez kurma talebimizin YÖK’e iletilmesi</a:t>
            </a:r>
          </a:p>
          <a:p>
            <a:pPr marL="0" lvl="1" indent="0" algn="just">
              <a:buNone/>
            </a:pPr>
            <a:r>
              <a:rPr lang="tr-TR" dirty="0"/>
              <a:t>      - 08/06/2015 tarih ve 31233 sayılı resmi yazı ile  tarafımıza bildirildi. </a:t>
            </a:r>
          </a:p>
          <a:p>
            <a:pPr algn="just"/>
            <a:r>
              <a:rPr lang="tr-TR" dirty="0"/>
              <a:t>Gıda Tarım ve Hayvancılık Bakanlığından çalışma izni alınması</a:t>
            </a:r>
          </a:p>
          <a:p>
            <a:pPr lvl="1" algn="just"/>
            <a:r>
              <a:rPr lang="tr-TR" dirty="0"/>
              <a:t>Tavşan, fare, sıçan ve bıldırcın türlerinin kullanımı ve tedarikçisi olarak </a:t>
            </a:r>
            <a:r>
              <a:rPr lang="tr-TR" b="1" dirty="0"/>
              <a:t>15.03.2016 tarih ve 122 numaralı çalışma izni </a:t>
            </a:r>
            <a:r>
              <a:rPr lang="tr-TR" dirty="0"/>
              <a:t>verildi.</a:t>
            </a:r>
          </a:p>
          <a:p>
            <a:pPr algn="just"/>
            <a:r>
              <a:rPr lang="tr-TR" dirty="0"/>
              <a:t>Orman ve Su İşleri Bakanlığından Etik Kurul Onay izninin alınması</a:t>
            </a:r>
          </a:p>
          <a:p>
            <a:pPr lvl="1" algn="just"/>
            <a:r>
              <a:rPr lang="tr-TR" dirty="0">
                <a:solidFill>
                  <a:srgbClr val="FF0000"/>
                </a:solidFill>
              </a:rPr>
              <a:t>18.07.2016</a:t>
            </a:r>
            <a:r>
              <a:rPr lang="tr-TR" dirty="0"/>
              <a:t> tarih ve 144025 sayılı Doğa Koruma ve Milli Parklar Genel Müdürlüğünün onayı ile Hayvan Deneyleri Yerel Etik Kurul Yönetmeliği yürürlüğe girdi. </a:t>
            </a:r>
          </a:p>
          <a:p>
            <a:pPr marL="457200" lvl="1" indent="0">
              <a:buNone/>
            </a:pPr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664677" y="515814"/>
            <a:ext cx="7795846" cy="796315"/>
          </a:xfrm>
        </p:spPr>
        <p:txBody>
          <a:bodyPr>
            <a:normAutofit/>
          </a:bodyPr>
          <a:lstStyle/>
          <a:p>
            <a:r>
              <a:rPr lang="tr-TR" sz="3200" b="1" dirty="0"/>
              <a:t>Hayvan Deneyleri Yerel Etik Kurul’u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30216" y="1213339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tr-TR" dirty="0"/>
              <a:t>Hayvan Deneyleri Yerel Etik Kurul Yönetmeliğinin yürürlüğe girmesi ile birlikte Merkezimize bağlı olarak Etik Kurul kuruldu.</a:t>
            </a:r>
          </a:p>
          <a:p>
            <a:pPr marL="0" indent="0" algn="just">
              <a:buNone/>
            </a:pPr>
            <a:r>
              <a:rPr lang="tr-TR" dirty="0"/>
              <a:t>Etik Kurul’umuz 12 üyeden oluşmakta, üye dağılımı;</a:t>
            </a:r>
          </a:p>
          <a:p>
            <a:pPr lvl="0"/>
            <a:r>
              <a:rPr lang="tr-TR" dirty="0"/>
              <a:t>7 üye Veteriner Fakültesinden</a:t>
            </a:r>
          </a:p>
          <a:p>
            <a:pPr lvl="0"/>
            <a:r>
              <a:rPr lang="tr-TR" dirty="0"/>
              <a:t>3 üye Tıp </a:t>
            </a:r>
            <a:r>
              <a:rPr lang="tr-TR" dirty="0" smtClean="0"/>
              <a:t>Fakültesinden</a:t>
            </a:r>
            <a:endParaRPr lang="tr-TR" dirty="0"/>
          </a:p>
          <a:p>
            <a:pPr lvl="0"/>
            <a:r>
              <a:rPr lang="tr-TR" dirty="0"/>
              <a:t>2 üye T.C. vatandaşı sivil üye</a:t>
            </a:r>
          </a:p>
        </p:txBody>
      </p:sp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/>
              <a:t>Altyapı Olanakları</a:t>
            </a:r>
          </a:p>
        </p:txBody>
      </p:sp>
      <p:sp>
        <p:nvSpPr>
          <p:cNvPr id="4" name="Dikdörtgen 3"/>
          <p:cNvSpPr/>
          <p:nvPr/>
        </p:nvSpPr>
        <p:spPr>
          <a:xfrm>
            <a:off x="1312984" y="1301262"/>
            <a:ext cx="968326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000" dirty="0"/>
              <a:t>Merkezimiz, merkez yerleşkede bulunan tek katlı yaklaşık 250 m2 kapalı alana sahip binada hizmet vermektedir.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Merkezimiz tavşan, fare, </a:t>
            </a:r>
            <a:r>
              <a:rPr lang="tr-TR" sz="2000" dirty="0" err="1"/>
              <a:t>rat</a:t>
            </a:r>
            <a:r>
              <a:rPr lang="tr-TR" sz="2000" dirty="0"/>
              <a:t> ve bıldırcın türleri üzerinde yapılacak çalışmalar için gerekli altyapıya sahiptir.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6’lı bir adet tavşan kafesi (12-18 tavşan)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20’li bir adet fare kafesi (60-80 adet fare)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20’li bir adet </a:t>
            </a:r>
            <a:r>
              <a:rPr lang="tr-TR" sz="2000" dirty="0" err="1"/>
              <a:t>rat</a:t>
            </a:r>
            <a:r>
              <a:rPr lang="tr-TR" sz="2000" dirty="0"/>
              <a:t> kafesi (60-80 adet </a:t>
            </a:r>
            <a:r>
              <a:rPr lang="tr-TR" sz="2000" dirty="0" err="1"/>
              <a:t>rat</a:t>
            </a:r>
            <a:r>
              <a:rPr lang="tr-TR" sz="2000" dirty="0"/>
              <a:t>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8 civciv, 11 geliştirme, 10 yumurtacı bıldırcın kafesi</a:t>
            </a:r>
          </a:p>
        </p:txBody>
      </p:sp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877" y="3704492"/>
            <a:ext cx="3856892" cy="2299187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977" y="973015"/>
            <a:ext cx="3790453" cy="260252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199" y="1080475"/>
            <a:ext cx="3228243" cy="430432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82" y="1207476"/>
            <a:ext cx="3037742" cy="405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90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553308" y="587864"/>
            <a:ext cx="6934200" cy="983029"/>
          </a:xfrm>
        </p:spPr>
        <p:txBody>
          <a:bodyPr>
            <a:normAutofit/>
          </a:bodyPr>
          <a:lstStyle/>
          <a:p>
            <a:r>
              <a:rPr lang="tr-TR" sz="3200" b="1" dirty="0"/>
              <a:t>Altyapı Olanakları</a:t>
            </a:r>
            <a:br>
              <a:rPr lang="tr-TR" sz="3200" b="1" dirty="0"/>
            </a:br>
            <a:endParaRPr lang="tr-TR" sz="32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099431" cy="2570529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tr-TR" dirty="0"/>
              <a:t>Deneme uygulama odasında bir adet operasyon masası, bir adet </a:t>
            </a:r>
            <a:r>
              <a:rPr lang="tr-TR" dirty="0" err="1"/>
              <a:t>aspirasyon</a:t>
            </a:r>
            <a:r>
              <a:rPr lang="tr-TR" dirty="0"/>
              <a:t> cihazı, bir takım operasyon seti ile bir takım </a:t>
            </a:r>
            <a:r>
              <a:rPr lang="tr-TR" dirty="0" err="1"/>
              <a:t>nekropsi</a:t>
            </a:r>
            <a:r>
              <a:rPr lang="tr-TR" dirty="0"/>
              <a:t> seti bulunmakta olup, deney hayvanları üzerinde her türlü cerrahi, patolojik, histolojik çalışmalar yapılabilmektedir.</a:t>
            </a:r>
          </a:p>
        </p:txBody>
      </p:sp>
    </p:spTree>
    <p:extLst>
      <p:ext uri="{BB962C8B-B14F-4D97-AF65-F5344CB8AC3E}">
        <p14:creationId xmlns:p14="http://schemas.microsoft.com/office/powerpoint/2010/main" val="3490701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Personel Durumu</a:t>
            </a:r>
          </a:p>
        </p:txBody>
      </p:sp>
      <p:sp>
        <p:nvSpPr>
          <p:cNvPr id="4" name="İçerik Yer Tutucusu 2"/>
          <p:cNvSpPr>
            <a:spLocks noGrp="1"/>
          </p:cNvSpPr>
          <p:nvPr>
            <p:ph idx="1"/>
          </p:nvPr>
        </p:nvSpPr>
        <p:spPr>
          <a:xfrm>
            <a:off x="1044287" y="1682261"/>
            <a:ext cx="8229600" cy="4525963"/>
          </a:xfrm>
        </p:spPr>
        <p:txBody>
          <a:bodyPr/>
          <a:lstStyle/>
          <a:p>
            <a:endParaRPr lang="tr-TR" dirty="0"/>
          </a:p>
          <a:p>
            <a:r>
              <a:rPr lang="tr-TR" dirty="0"/>
              <a:t>Müdür…………………………………….1</a:t>
            </a:r>
          </a:p>
          <a:p>
            <a:r>
              <a:rPr lang="tr-TR" dirty="0"/>
              <a:t>Müdür Yardımcısı…………………….1</a:t>
            </a:r>
          </a:p>
          <a:p>
            <a:r>
              <a:rPr lang="tr-TR" dirty="0"/>
              <a:t>Sekreter …………………………………1                                       </a:t>
            </a:r>
          </a:p>
          <a:p>
            <a:r>
              <a:rPr lang="tr-TR" dirty="0"/>
              <a:t>Veteriner Hekim………………………1</a:t>
            </a:r>
          </a:p>
          <a:p>
            <a:pPr marL="0" indent="0">
              <a:buNone/>
            </a:pPr>
            <a:r>
              <a:rPr lang="tr-TR" dirty="0"/>
              <a:t> 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532814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18493" y="1975339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sz="4000" b="1" dirty="0"/>
              <a:t>DENEY HAYVANLARI </a:t>
            </a:r>
          </a:p>
          <a:p>
            <a:pPr marL="0" indent="0" algn="ctr">
              <a:buNone/>
            </a:pPr>
            <a:r>
              <a:rPr lang="tr-TR" sz="4000" b="1" dirty="0"/>
              <a:t>UYGULAMA VE ARAŞTIRMA MERKEZİ</a:t>
            </a:r>
            <a:r>
              <a:rPr lang="tr-TR" sz="4000" dirty="0"/>
              <a:t> </a:t>
            </a:r>
          </a:p>
          <a:p>
            <a:pPr marL="0" indent="0" algn="ctr">
              <a:buNone/>
            </a:pPr>
            <a:r>
              <a:rPr lang="tr-TR" sz="4000" b="1" dirty="0" smtClean="0"/>
              <a:t>2025 </a:t>
            </a:r>
            <a:r>
              <a:rPr lang="tr-TR" sz="4000" b="1" dirty="0"/>
              <a:t>YILI </a:t>
            </a:r>
          </a:p>
          <a:p>
            <a:pPr marL="0" indent="0" algn="ctr">
              <a:buNone/>
            </a:pPr>
            <a:r>
              <a:rPr lang="tr-TR" sz="4000" b="1" dirty="0"/>
              <a:t>İSTATİSTİKLERİ</a:t>
            </a:r>
            <a:endParaRPr lang="tr-TR" sz="4000" dirty="0"/>
          </a:p>
        </p:txBody>
      </p:sp>
    </p:spTree>
    <p:extLst>
      <p:ext uri="{BB962C8B-B14F-4D97-AF65-F5344CB8AC3E}">
        <p14:creationId xmlns:p14="http://schemas.microsoft.com/office/powerpoint/2010/main" val="18609970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A- Proje İçerikleri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207478" y="1406769"/>
            <a:ext cx="84640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7</a:t>
            </a:r>
            <a:r>
              <a:rPr lang="tr-TR" sz="2400" dirty="0" smtClean="0"/>
              <a:t> </a:t>
            </a:r>
            <a:r>
              <a:rPr lang="tr-TR" sz="2400" dirty="0"/>
              <a:t>adet TÜBİTAK’a,  </a:t>
            </a:r>
            <a:r>
              <a:rPr lang="tr-TR" sz="2400" dirty="0" smtClean="0"/>
              <a:t>17</a:t>
            </a:r>
            <a:r>
              <a:rPr lang="tr-TR" sz="2400" dirty="0" smtClean="0"/>
              <a:t> </a:t>
            </a:r>
            <a:r>
              <a:rPr lang="tr-TR" sz="2400" dirty="0"/>
              <a:t>adet BAP, </a:t>
            </a:r>
            <a:r>
              <a:rPr lang="tr-TR" sz="2400" dirty="0" smtClean="0"/>
              <a:t>9 </a:t>
            </a:r>
            <a:r>
              <a:rPr lang="tr-TR" sz="2400" dirty="0"/>
              <a:t>ihtisas ve  </a:t>
            </a:r>
            <a:r>
              <a:rPr lang="tr-TR" sz="2400" dirty="0" smtClean="0"/>
              <a:t>49</a:t>
            </a:r>
            <a:r>
              <a:rPr lang="tr-TR" sz="2400" dirty="0" smtClean="0"/>
              <a:t> </a:t>
            </a:r>
            <a:r>
              <a:rPr lang="tr-TR" sz="2400" dirty="0"/>
              <a:t>adet diğerleri olmak üzere Etik Kurul’umuza toplam </a:t>
            </a:r>
            <a:r>
              <a:rPr lang="tr-TR" sz="2400" dirty="0" smtClean="0"/>
              <a:t>82</a:t>
            </a:r>
            <a:r>
              <a:rPr lang="tr-TR" sz="2400" dirty="0" smtClean="0"/>
              <a:t> </a:t>
            </a:r>
            <a:r>
              <a:rPr lang="tr-TR" sz="2400" dirty="0"/>
              <a:t>adet başvuru yapıldı. </a:t>
            </a:r>
          </a:p>
          <a:p>
            <a:endParaRPr lang="tr-TR" sz="2400" dirty="0"/>
          </a:p>
          <a:p>
            <a:r>
              <a:rPr lang="tr-TR" sz="2400" dirty="0"/>
              <a:t>Başvuruların dağılımı;</a:t>
            </a:r>
          </a:p>
          <a:p>
            <a:endParaRPr lang="tr-TR" sz="2400" dirty="0"/>
          </a:p>
          <a:p>
            <a:r>
              <a:rPr lang="tr-TR" sz="2400" dirty="0" smtClean="0"/>
              <a:t>64</a:t>
            </a:r>
            <a:r>
              <a:rPr lang="tr-TR" sz="2400" dirty="0" smtClean="0"/>
              <a:t> </a:t>
            </a:r>
            <a:r>
              <a:rPr lang="tr-TR" sz="2400" dirty="0"/>
              <a:t>çalışma sonuçlanmıştır.  </a:t>
            </a:r>
            <a:r>
              <a:rPr lang="tr-TR" sz="2400" dirty="0" smtClean="0"/>
              <a:t>28</a:t>
            </a:r>
            <a:r>
              <a:rPr lang="tr-TR" sz="2400" dirty="0" smtClean="0"/>
              <a:t> </a:t>
            </a:r>
            <a:r>
              <a:rPr lang="tr-TR" sz="2400" dirty="0"/>
              <a:t>destekleyicisi olmayan çalışma için verilen (8 Veterinerlik Fakültesi) Etik Kurul onayı alarak DEHAM ve küçükbaş hayvan çiftlikleri yapılarak tamamlandı. </a:t>
            </a:r>
          </a:p>
        </p:txBody>
      </p:sp>
    </p:spTree>
    <p:extLst>
      <p:ext uri="{BB962C8B-B14F-4D97-AF65-F5344CB8AC3E}">
        <p14:creationId xmlns:p14="http://schemas.microsoft.com/office/powerpoint/2010/main" val="3703699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1"/>
          <p:cNvSpPr>
            <a:spLocks noGrp="1"/>
          </p:cNvSpPr>
          <p:nvPr>
            <p:ph type="title"/>
          </p:nvPr>
        </p:nvSpPr>
        <p:spPr>
          <a:xfrm>
            <a:off x="1617784" y="259340"/>
            <a:ext cx="8229600" cy="1143000"/>
          </a:xfrm>
        </p:spPr>
        <p:txBody>
          <a:bodyPr>
            <a:normAutofit/>
          </a:bodyPr>
          <a:lstStyle/>
          <a:p>
            <a:r>
              <a:rPr lang="tr-TR" sz="3200" b="1" dirty="0"/>
              <a:t>B-	Kullanılan Hayvan Türleri</a:t>
            </a:r>
          </a:p>
        </p:txBody>
      </p:sp>
      <p:sp>
        <p:nvSpPr>
          <p:cNvPr id="4" name="Dikdörtgen 3"/>
          <p:cNvSpPr/>
          <p:nvPr/>
        </p:nvSpPr>
        <p:spPr>
          <a:xfrm>
            <a:off x="586152" y="856357"/>
            <a:ext cx="11113478" cy="7431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  </a:t>
            </a:r>
            <a:r>
              <a:rPr lang="tr-TR" sz="2000" dirty="0" smtClean="0"/>
              <a:t>125 </a:t>
            </a:r>
            <a:r>
              <a:rPr lang="tr-TR" sz="2000" dirty="0"/>
              <a:t>adet kedi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•              </a:t>
            </a:r>
            <a:r>
              <a:rPr lang="tr-TR" sz="2000" dirty="0" smtClean="0"/>
              <a:t>1693 </a:t>
            </a:r>
            <a:r>
              <a:rPr lang="tr-TR" sz="2000" dirty="0"/>
              <a:t>adet koyun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•	</a:t>
            </a:r>
            <a:r>
              <a:rPr lang="tr-TR" sz="2000" dirty="0" smtClean="0"/>
              <a:t>1622 </a:t>
            </a:r>
            <a:r>
              <a:rPr lang="tr-TR" sz="2000" dirty="0"/>
              <a:t>adet keçi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•	</a:t>
            </a:r>
            <a:r>
              <a:rPr lang="tr-TR" sz="2000" dirty="0" smtClean="0"/>
              <a:t>220 </a:t>
            </a:r>
            <a:r>
              <a:rPr lang="tr-TR" sz="2000" dirty="0"/>
              <a:t>adet köpek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 </a:t>
            </a:r>
            <a:r>
              <a:rPr lang="tr-TR" sz="2000" dirty="0" smtClean="0"/>
              <a:t>613 </a:t>
            </a:r>
            <a:r>
              <a:rPr lang="tr-TR" sz="2000" dirty="0"/>
              <a:t>adet kuzu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 </a:t>
            </a:r>
            <a:r>
              <a:rPr lang="tr-TR" sz="2000" dirty="0" smtClean="0"/>
              <a:t>144 </a:t>
            </a:r>
            <a:r>
              <a:rPr lang="tr-TR" sz="2000" dirty="0"/>
              <a:t>adet </a:t>
            </a:r>
            <a:r>
              <a:rPr lang="tr-TR" sz="2000" dirty="0" err="1"/>
              <a:t>rat</a:t>
            </a:r>
            <a:endParaRPr lang="tr-TR" sz="20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 </a:t>
            </a:r>
            <a:r>
              <a:rPr lang="tr-TR" sz="2000" dirty="0" smtClean="0"/>
              <a:t>1752 </a:t>
            </a:r>
            <a:r>
              <a:rPr lang="tr-TR" sz="2000" dirty="0"/>
              <a:t>adet bıldırcın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 </a:t>
            </a:r>
            <a:r>
              <a:rPr lang="tr-TR" sz="2000" dirty="0" smtClean="0"/>
              <a:t>250</a:t>
            </a:r>
            <a:r>
              <a:rPr lang="tr-TR" sz="2000" dirty="0" smtClean="0"/>
              <a:t> </a:t>
            </a:r>
            <a:r>
              <a:rPr lang="tr-TR" sz="2000" dirty="0"/>
              <a:t>adet </a:t>
            </a:r>
            <a:r>
              <a:rPr lang="tr-TR" sz="2000" dirty="0" smtClean="0"/>
              <a:t>sığır</a:t>
            </a:r>
            <a:endParaRPr lang="tr-TR" sz="20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 </a:t>
            </a:r>
            <a:r>
              <a:rPr lang="tr-TR" sz="2000" dirty="0" smtClean="0"/>
              <a:t>278  </a:t>
            </a:r>
            <a:r>
              <a:rPr lang="tr-TR" sz="2000" dirty="0"/>
              <a:t>adet oğlak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 </a:t>
            </a:r>
            <a:r>
              <a:rPr lang="tr-TR" sz="2000" dirty="0" smtClean="0"/>
              <a:t>140 </a:t>
            </a:r>
            <a:r>
              <a:rPr lang="tr-TR" sz="2000" dirty="0"/>
              <a:t>adet fare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 </a:t>
            </a:r>
            <a:r>
              <a:rPr lang="tr-TR" sz="2000" dirty="0" smtClean="0"/>
              <a:t>206 </a:t>
            </a:r>
            <a:r>
              <a:rPr lang="tr-TR" sz="2000" dirty="0"/>
              <a:t>adet </a:t>
            </a:r>
            <a:r>
              <a:rPr lang="tr-TR" sz="2000" dirty="0" smtClean="0"/>
              <a:t>kuş</a:t>
            </a:r>
            <a:endParaRPr lang="tr-TR" sz="20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</a:t>
            </a:r>
            <a:r>
              <a:rPr lang="tr-TR" sz="2000" dirty="0" smtClean="0"/>
              <a:t>56 </a:t>
            </a:r>
            <a:r>
              <a:rPr lang="tr-TR" sz="2000" dirty="0"/>
              <a:t>adet balık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Koyun, keçi , kedi ve köpek  türlerinde yapılan çalışmaların büyük bir kısmı Siirt ve çevresinde görülen hastalıkların </a:t>
            </a:r>
            <a:r>
              <a:rPr lang="tr-TR" sz="2000" dirty="0" err="1"/>
              <a:t>prevalansının</a:t>
            </a:r>
            <a:r>
              <a:rPr lang="tr-TR" sz="2000" dirty="0"/>
              <a:t> tespit edilmesi amacıyla yapılan çalışmalardan oluşmaktadır.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Bıldırcın çalışmaları bazı maddelerin yem katkı maddesi olarak kullanım olanaklarının belirlenmesine yönelik olarak yapılan çalışmalardı.</a:t>
            </a:r>
          </a:p>
        </p:txBody>
      </p:sp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Merkezin İhtiyaçları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76846" y="1318846"/>
            <a:ext cx="8229600" cy="4525963"/>
          </a:xfrm>
        </p:spPr>
        <p:txBody>
          <a:bodyPr/>
          <a:lstStyle/>
          <a:p>
            <a:r>
              <a:rPr lang="tr-TR" dirty="0"/>
              <a:t>Personel ihtiyacı</a:t>
            </a:r>
          </a:p>
          <a:p>
            <a:pPr lvl="1"/>
            <a:r>
              <a:rPr lang="tr-TR" dirty="0"/>
              <a:t>Temizlik görevlisi </a:t>
            </a:r>
          </a:p>
          <a:p>
            <a:pPr lvl="1"/>
            <a:r>
              <a:rPr lang="tr-TR" dirty="0"/>
              <a:t>Hayvan bakıcısı</a:t>
            </a:r>
          </a:p>
          <a:p>
            <a:pPr lvl="1"/>
            <a:r>
              <a:rPr lang="tr-TR" dirty="0"/>
              <a:t>Laborant</a:t>
            </a:r>
          </a:p>
          <a:p>
            <a:r>
              <a:rPr lang="tr-TR" dirty="0"/>
              <a:t>Ekipman ihtiyacı  </a:t>
            </a:r>
          </a:p>
          <a:p>
            <a:pPr lvl="1"/>
            <a:r>
              <a:rPr lang="tr-TR" dirty="0"/>
              <a:t>Kapasiteyi arttırmak için kafes, </a:t>
            </a:r>
            <a:r>
              <a:rPr lang="tr-TR" dirty="0" err="1"/>
              <a:t>rak</a:t>
            </a:r>
            <a:r>
              <a:rPr lang="tr-TR" dirty="0"/>
              <a:t> alımı</a:t>
            </a:r>
          </a:p>
        </p:txBody>
      </p:sp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1776846" y="282786"/>
            <a:ext cx="8229600" cy="1143000"/>
          </a:xfrm>
        </p:spPr>
        <p:txBody>
          <a:bodyPr>
            <a:normAutofit/>
          </a:bodyPr>
          <a:lstStyle/>
          <a:p>
            <a:r>
              <a:rPr lang="tr-TR" sz="2800" b="1" dirty="0"/>
              <a:t>Gelecekte Yapılması Planlananlar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934307" y="1377462"/>
            <a:ext cx="8229600" cy="4525963"/>
          </a:xfrm>
        </p:spPr>
        <p:txBody>
          <a:bodyPr/>
          <a:lstStyle/>
          <a:p>
            <a:pPr algn="just"/>
            <a:r>
              <a:rPr lang="tr-TR" dirty="0" err="1"/>
              <a:t>Kezer</a:t>
            </a:r>
            <a:r>
              <a:rPr lang="tr-TR" dirty="0"/>
              <a:t> de yapılacak Merkezin tamamlanmasıyla deney hayvanları üretimine başlanacaktır.</a:t>
            </a:r>
          </a:p>
          <a:p>
            <a:pPr algn="just"/>
            <a:r>
              <a:rPr lang="tr-TR" dirty="0"/>
              <a:t>Çalışma izninde olmayan türler için de başvuru yapılması planlanmaktadır.</a:t>
            </a:r>
          </a:p>
          <a:p>
            <a:pPr lvl="1" algn="just"/>
            <a:r>
              <a:rPr lang="tr-TR" dirty="0"/>
              <a:t>Koyun, keçi, sığır, at vb.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151908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3851</TotalTime>
  <Words>398</Words>
  <Application>Microsoft Office PowerPoint</Application>
  <PresentationFormat>Geniş ekran</PresentationFormat>
  <Paragraphs>68</Paragraphs>
  <Slides>13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Montserrat Alternates</vt:lpstr>
      <vt:lpstr>Office Teması</vt:lpstr>
      <vt:lpstr>PowerPoint Sunusu</vt:lpstr>
      <vt:lpstr>PowerPoint Sunusu</vt:lpstr>
      <vt:lpstr>Hayvan Deneyleri Yerel Etik Kurul’u</vt:lpstr>
      <vt:lpstr>PowerPoint Sunusu</vt:lpstr>
      <vt:lpstr>PowerPoint Sunusu</vt:lpstr>
      <vt:lpstr>Altyapı Olanakları </vt:lpstr>
      <vt:lpstr>PowerPoint Sunusu</vt:lpstr>
      <vt:lpstr>PowerPoint Sunusu</vt:lpstr>
      <vt:lpstr>PowerPoint Sunusu</vt:lpstr>
      <vt:lpstr>B- Kullanılan Hayvan Türleri</vt:lpstr>
      <vt:lpstr>PowerPoint Sunusu</vt:lpstr>
      <vt:lpstr>Gelecekte Yapılması Planlananlar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ESMA KAYHAN</cp:lastModifiedBy>
  <cp:revision>229</cp:revision>
  <dcterms:created xsi:type="dcterms:W3CDTF">2018-02-07T07:43:50Z</dcterms:created>
  <dcterms:modified xsi:type="dcterms:W3CDTF">2026-10-15T09:34:18Z</dcterms:modified>
</cp:coreProperties>
</file>