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6" r:id="rId6"/>
    <p:sldId id="395" r:id="rId7"/>
    <p:sldId id="393" r:id="rId8"/>
    <p:sldId id="383" r:id="rId9"/>
    <p:sldId id="384" r:id="rId10"/>
    <p:sldId id="385" r:id="rId11"/>
    <p:sldId id="386" r:id="rId12"/>
    <p:sldId id="391" r:id="rId13"/>
    <p:sldId id="394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81" d="100"/>
          <a:sy n="81" d="100"/>
        </p:scale>
        <p:origin x="-78" y="-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10962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/>
              <a:t>DENEY HAYVANLARI UYGULAMA VE ARAŞTIRMA </a:t>
            </a:r>
            <a:r>
              <a:rPr lang="tr-TR" sz="3200" b="1" dirty="0" smtClean="0"/>
              <a:t>MERKEZİ </a:t>
            </a:r>
          </a:p>
          <a:p>
            <a:pPr algn="ctr"/>
            <a:r>
              <a:rPr lang="tr-TR" sz="3200" b="1" dirty="0" smtClean="0"/>
              <a:t>2021 YILI FAALİYET RAPORU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404612" y="624007"/>
            <a:ext cx="3230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Kurulum Süreci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17785" y="1147227"/>
            <a:ext cx="822960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tr-TR" dirty="0" smtClean="0"/>
              <a:t>Kurulma gerekçesi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tr-TR" sz="3200" dirty="0"/>
              <a:t>Merkez kurma talebimizin YÖK’e iletilmesi</a:t>
            </a:r>
          </a:p>
          <a:p>
            <a:pPr marL="0" lvl="1" indent="0" algn="just">
              <a:buNone/>
            </a:pPr>
            <a:r>
              <a:rPr lang="tr-TR" dirty="0"/>
              <a:t> </a:t>
            </a:r>
            <a:r>
              <a:rPr lang="tr-TR" dirty="0" smtClean="0"/>
              <a:t>     - 08/06/2015 </a:t>
            </a:r>
            <a:r>
              <a:rPr lang="tr-TR" dirty="0"/>
              <a:t>tarih ve 31233 sayılı resmi yazı ile </a:t>
            </a:r>
            <a:r>
              <a:rPr lang="tr-TR" dirty="0" smtClean="0"/>
              <a:t> tarafımıza </a:t>
            </a:r>
            <a:r>
              <a:rPr lang="tr-TR" dirty="0"/>
              <a:t>bildirildi. </a:t>
            </a:r>
          </a:p>
          <a:p>
            <a:pPr algn="just"/>
            <a:r>
              <a:rPr lang="tr-TR" dirty="0"/>
              <a:t>Gıda Tarım ve Hayvancılık Bakanlığından çalışma izni </a:t>
            </a:r>
            <a:r>
              <a:rPr lang="tr-TR" dirty="0" smtClean="0"/>
              <a:t>alınması</a:t>
            </a:r>
          </a:p>
          <a:p>
            <a:pPr lvl="1" algn="just"/>
            <a:r>
              <a:rPr lang="tr-TR" dirty="0" smtClean="0"/>
              <a:t>Tavşan</a:t>
            </a:r>
            <a:r>
              <a:rPr lang="tr-TR" dirty="0"/>
              <a:t>, fare, sıçan ve bıldırcın türlerinin kullanımı ve tedarikçisi olarak </a:t>
            </a:r>
            <a:r>
              <a:rPr lang="tr-TR" b="1" dirty="0"/>
              <a:t>15.03.2016 tarih ve 122 numaralı çalışma </a:t>
            </a:r>
            <a:r>
              <a:rPr lang="tr-TR" b="1" dirty="0" smtClean="0"/>
              <a:t>izni </a:t>
            </a:r>
            <a:r>
              <a:rPr lang="tr-TR" dirty="0" smtClean="0"/>
              <a:t>verildi.</a:t>
            </a:r>
          </a:p>
          <a:p>
            <a:pPr algn="just"/>
            <a:r>
              <a:rPr lang="tr-TR" dirty="0"/>
              <a:t>Orman ve Su İşleri </a:t>
            </a:r>
            <a:r>
              <a:rPr lang="tr-TR" dirty="0" smtClean="0"/>
              <a:t>Bakanlığından Etik Kurul Onay izninin alınması</a:t>
            </a:r>
          </a:p>
          <a:p>
            <a:pPr lvl="1" algn="just"/>
            <a:r>
              <a:rPr lang="tr-TR" dirty="0">
                <a:solidFill>
                  <a:srgbClr val="FF0000"/>
                </a:solidFill>
              </a:rPr>
              <a:t>18.07.2016</a:t>
            </a:r>
            <a:r>
              <a:rPr lang="tr-TR" dirty="0"/>
              <a:t> tarih ve 144025 sayılı Doğa Koruma ve Milli Parklar Genel Müdürlüğünün onayı ile </a:t>
            </a:r>
            <a:r>
              <a:rPr lang="tr-TR" dirty="0" smtClean="0"/>
              <a:t>Hayvan </a:t>
            </a:r>
            <a:r>
              <a:rPr lang="tr-TR" dirty="0"/>
              <a:t>Deneyleri Yerel Etik Kurul Yönetmeliği yürürlüğe </a:t>
            </a:r>
            <a:r>
              <a:rPr lang="tr-TR" dirty="0" smtClean="0"/>
              <a:t>girdi. </a:t>
            </a:r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4677" y="515814"/>
            <a:ext cx="7795846" cy="796315"/>
          </a:xfrm>
        </p:spPr>
        <p:txBody>
          <a:bodyPr>
            <a:normAutofit/>
          </a:bodyPr>
          <a:lstStyle/>
          <a:p>
            <a:r>
              <a:rPr lang="tr-TR" sz="3200" b="1" dirty="0" smtClean="0"/>
              <a:t>Hayvan Deneyleri Yerel Etik Kurul’u</a:t>
            </a:r>
            <a:endParaRPr lang="tr-TR" sz="32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30216" y="1213339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dirty="0"/>
              <a:t>Hayvan Deneyleri Yerel Etik Kurul </a:t>
            </a:r>
            <a:r>
              <a:rPr lang="tr-TR" dirty="0" smtClean="0"/>
              <a:t>Yönetmeliğinin </a:t>
            </a:r>
            <a:r>
              <a:rPr lang="tr-TR" dirty="0"/>
              <a:t>yürürlüğe </a:t>
            </a:r>
            <a:r>
              <a:rPr lang="tr-TR" dirty="0" smtClean="0"/>
              <a:t>girmesi ile birlikte Merkezimize bağlı olarak Etik Kurul kuruldu.</a:t>
            </a:r>
          </a:p>
          <a:p>
            <a:pPr marL="0" indent="0" algn="just">
              <a:buNone/>
            </a:pPr>
            <a:r>
              <a:rPr lang="tr-TR" dirty="0" smtClean="0"/>
              <a:t>Etik </a:t>
            </a:r>
            <a:r>
              <a:rPr lang="tr-TR" smtClean="0"/>
              <a:t>Kurul’umuz </a:t>
            </a:r>
            <a:r>
              <a:rPr lang="tr-TR" smtClean="0"/>
              <a:t>12 </a:t>
            </a:r>
            <a:r>
              <a:rPr lang="tr-TR" dirty="0" smtClean="0"/>
              <a:t>üyeden oluşmakta, üye dağılımı;</a:t>
            </a:r>
          </a:p>
          <a:p>
            <a:pPr lvl="0"/>
            <a:r>
              <a:rPr lang="tr-TR" dirty="0"/>
              <a:t>7</a:t>
            </a:r>
            <a:r>
              <a:rPr lang="tr-TR" dirty="0" smtClean="0"/>
              <a:t> </a:t>
            </a:r>
            <a:r>
              <a:rPr lang="tr-TR" dirty="0"/>
              <a:t>üye Veteriner </a:t>
            </a:r>
            <a:r>
              <a:rPr lang="tr-TR" dirty="0" smtClean="0"/>
              <a:t>Fakültesinden</a:t>
            </a:r>
            <a:endParaRPr lang="tr-TR" sz="2400" dirty="0"/>
          </a:p>
          <a:p>
            <a:r>
              <a:rPr lang="tr-TR" dirty="0" smtClean="0"/>
              <a:t>3 üye TIP </a:t>
            </a:r>
            <a:r>
              <a:rPr lang="tr-TR" sz="2400" dirty="0" smtClean="0"/>
              <a:t>Fakültesinden</a:t>
            </a:r>
            <a:endParaRPr lang="tr-TR" sz="2400" dirty="0"/>
          </a:p>
          <a:p>
            <a:pPr lvl="0"/>
            <a:r>
              <a:rPr lang="tr-TR" dirty="0"/>
              <a:t>2 üye T.C. vatandaşı sivil üye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Altyapı Olanakları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312984" y="1301262"/>
            <a:ext cx="96832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Merkezimiz, merkez yerleşkede bulunan tek katlı yaklaşık 250 m2 kapalı alana sahip binada hizmet vermektedir.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Merkezimiz tavşan, fare, </a:t>
            </a:r>
            <a:r>
              <a:rPr lang="tr-TR" sz="2000" dirty="0" err="1"/>
              <a:t>rat</a:t>
            </a:r>
            <a:r>
              <a:rPr lang="tr-TR" sz="2000" dirty="0"/>
              <a:t> ve bıldırcın türleri üzerinde yapılacak çalışmalar için gerekli altyapıya sahiptir.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6’lı bir adet tavşan kafesi (12-18 tavşan)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fare kafesi (60-80 adet fare)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</a:t>
            </a:r>
            <a:r>
              <a:rPr lang="tr-TR" sz="2000" dirty="0" err="1"/>
              <a:t>rat</a:t>
            </a:r>
            <a:r>
              <a:rPr lang="tr-TR" sz="2000" dirty="0"/>
              <a:t> kafesi (60-80 adet </a:t>
            </a:r>
            <a:r>
              <a:rPr lang="tr-TR" sz="2000" dirty="0" err="1"/>
              <a:t>rat</a:t>
            </a:r>
            <a:r>
              <a:rPr lang="tr-TR" sz="2000" dirty="0"/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8 civciv, 11 geliştirme, 10 yumurtacı bıldırcın kafesi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877" y="3704492"/>
            <a:ext cx="3856892" cy="2299187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77" y="973015"/>
            <a:ext cx="3790453" cy="260252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1080475"/>
            <a:ext cx="3228243" cy="43043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2" y="1207476"/>
            <a:ext cx="3037742" cy="405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53308" y="587864"/>
            <a:ext cx="6934200" cy="983029"/>
          </a:xfrm>
        </p:spPr>
        <p:txBody>
          <a:bodyPr>
            <a:normAutofit/>
          </a:bodyPr>
          <a:lstStyle/>
          <a:p>
            <a:r>
              <a:rPr lang="tr-TR" sz="3200" b="1" dirty="0"/>
              <a:t>Altyapı Olanakları</a:t>
            </a:r>
            <a:br>
              <a:rPr lang="tr-TR" sz="3200" b="1" dirty="0"/>
            </a:b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099431" cy="257052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dirty="0"/>
              <a:t>Deneme uygulama odasında bir adet operasyon masası, bir adet </a:t>
            </a:r>
            <a:r>
              <a:rPr lang="tr-TR" dirty="0" err="1"/>
              <a:t>aspirasyon</a:t>
            </a:r>
            <a:r>
              <a:rPr lang="tr-TR" dirty="0"/>
              <a:t> cihazı, bir takım operasyon seti ile bir takım </a:t>
            </a:r>
            <a:r>
              <a:rPr lang="tr-TR" dirty="0" err="1"/>
              <a:t>nekropsi</a:t>
            </a:r>
            <a:r>
              <a:rPr lang="tr-TR" dirty="0"/>
              <a:t> seti bulunmakta olup, deney hayvanları üzerinde </a:t>
            </a:r>
            <a:r>
              <a:rPr lang="tr-TR" dirty="0" smtClean="0"/>
              <a:t>her </a:t>
            </a:r>
            <a:r>
              <a:rPr lang="tr-TR" dirty="0"/>
              <a:t>türlü cerrahi, patolojik, histolojik çalışmalar yapılabilmektedir.</a:t>
            </a:r>
          </a:p>
        </p:txBody>
      </p:sp>
    </p:spTree>
    <p:extLst>
      <p:ext uri="{BB962C8B-B14F-4D97-AF65-F5344CB8AC3E}">
        <p14:creationId xmlns:p14="http://schemas.microsoft.com/office/powerpoint/2010/main" val="349070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Durumu</a:t>
            </a:r>
            <a:endParaRPr lang="tr-TR" sz="2400" b="1" dirty="0"/>
          </a:p>
        </p:txBody>
      </p:sp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1044287" y="1682261"/>
            <a:ext cx="8229600" cy="4525963"/>
          </a:xfrm>
        </p:spPr>
        <p:txBody>
          <a:bodyPr/>
          <a:lstStyle/>
          <a:p>
            <a:endParaRPr lang="tr-TR" dirty="0" smtClean="0"/>
          </a:p>
          <a:p>
            <a:r>
              <a:rPr lang="tr-TR" dirty="0" smtClean="0"/>
              <a:t>Müdür…………………………………….1</a:t>
            </a:r>
          </a:p>
          <a:p>
            <a:r>
              <a:rPr lang="tr-TR" dirty="0" smtClean="0"/>
              <a:t>Müdür Yardımcısı…………………...1</a:t>
            </a:r>
          </a:p>
          <a:p>
            <a:r>
              <a:rPr lang="tr-TR" dirty="0" smtClean="0"/>
              <a:t>Hayvan bakıcısı……………………….1</a:t>
            </a:r>
          </a:p>
          <a:p>
            <a:pPr marL="0" indent="0">
              <a:buNone/>
            </a:pPr>
            <a:r>
              <a:rPr lang="tr-TR" dirty="0" smtClean="0"/>
              <a:t> 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18493" y="1975339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000" b="1" dirty="0"/>
              <a:t>DENEY HAYVANLARI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UYGULAMA </a:t>
            </a:r>
            <a:r>
              <a:rPr lang="tr-TR" sz="4000" b="1" dirty="0"/>
              <a:t>VE ARAŞTIRMA </a:t>
            </a:r>
            <a:r>
              <a:rPr lang="tr-TR" sz="4000" b="1" dirty="0" smtClean="0"/>
              <a:t>MERKEZİ</a:t>
            </a:r>
            <a:r>
              <a:rPr lang="tr-TR" sz="4000" dirty="0"/>
              <a:t> </a:t>
            </a:r>
            <a:endParaRPr lang="tr-TR" sz="4000" dirty="0" smtClean="0"/>
          </a:p>
          <a:p>
            <a:pPr marL="0" indent="0" algn="ctr">
              <a:buNone/>
            </a:pPr>
            <a:r>
              <a:rPr lang="tr-TR" sz="4000" b="1" dirty="0" smtClean="0"/>
              <a:t>2021 </a:t>
            </a:r>
            <a:r>
              <a:rPr lang="tr-TR" sz="4000" b="1" dirty="0"/>
              <a:t>YILI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İSTATİSTİKLERİ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A- Proje İçerikleri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07478" y="1406769"/>
            <a:ext cx="84640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2</a:t>
            </a:r>
            <a:r>
              <a:rPr lang="tr-TR" sz="2400" dirty="0" smtClean="0"/>
              <a:t> </a:t>
            </a:r>
            <a:r>
              <a:rPr lang="tr-TR" sz="2400" dirty="0"/>
              <a:t>adet </a:t>
            </a:r>
            <a:r>
              <a:rPr lang="tr-TR" sz="2400" dirty="0" smtClean="0"/>
              <a:t>TÜBİTAK’a,  </a:t>
            </a:r>
            <a:r>
              <a:rPr lang="tr-TR" sz="2400" dirty="0"/>
              <a:t>8</a:t>
            </a:r>
            <a:r>
              <a:rPr lang="tr-TR" sz="2400" dirty="0" smtClean="0"/>
              <a:t> adet BAP, 3 ihtisas ve  32 </a:t>
            </a:r>
            <a:r>
              <a:rPr lang="tr-TR" sz="2400" dirty="0"/>
              <a:t>adet diğerleri olmak üzere Etik Kurul’umuza toplam </a:t>
            </a:r>
            <a:r>
              <a:rPr lang="tr-TR" sz="2400" dirty="0" smtClean="0"/>
              <a:t>45 </a:t>
            </a:r>
            <a:r>
              <a:rPr lang="tr-TR" sz="2400" dirty="0"/>
              <a:t>adet başvuru yapıldı</a:t>
            </a:r>
            <a:r>
              <a:rPr lang="tr-TR" sz="2400" dirty="0" smtClean="0"/>
              <a:t>.</a:t>
            </a:r>
            <a:r>
              <a:rPr lang="tr-TR" sz="2400" dirty="0"/>
              <a:t>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Başvuruların </a:t>
            </a:r>
            <a:r>
              <a:rPr lang="tr-TR" sz="2400" dirty="0"/>
              <a:t>dağılımı</a:t>
            </a:r>
            <a:r>
              <a:rPr lang="tr-TR" sz="2400" dirty="0" smtClean="0"/>
              <a:t>;</a:t>
            </a:r>
          </a:p>
          <a:p>
            <a:endParaRPr lang="tr-TR" sz="2400" dirty="0"/>
          </a:p>
          <a:p>
            <a:r>
              <a:rPr lang="tr-TR" sz="2400" dirty="0" smtClean="0"/>
              <a:t>25 </a:t>
            </a:r>
            <a:r>
              <a:rPr lang="tr-TR" sz="2400" dirty="0"/>
              <a:t>çalışma </a:t>
            </a:r>
            <a:r>
              <a:rPr lang="tr-TR" sz="2400" dirty="0" smtClean="0"/>
              <a:t>sonuçlanmıştır.  32 </a:t>
            </a:r>
            <a:r>
              <a:rPr lang="tr-TR" sz="2400" dirty="0"/>
              <a:t>destekleyicisi olmayan çalışma için verilen (8 Veterinerlik Fakültesi) Etik Kurul onayı alarak DEHAM ve küçükbaş hayvan çiftlikleri yapılarak tamamlandı. </a:t>
            </a:r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1"/>
          <p:cNvSpPr>
            <a:spLocks noGrp="1"/>
          </p:cNvSpPr>
          <p:nvPr>
            <p:ph type="title"/>
          </p:nvPr>
        </p:nvSpPr>
        <p:spPr>
          <a:xfrm>
            <a:off x="1617784" y="259340"/>
            <a:ext cx="8229600" cy="1143000"/>
          </a:xfrm>
        </p:spPr>
        <p:txBody>
          <a:bodyPr>
            <a:normAutofit/>
          </a:bodyPr>
          <a:lstStyle/>
          <a:p>
            <a:r>
              <a:rPr lang="tr-TR" sz="3200" b="1" dirty="0"/>
              <a:t>B-	Kullanılan Hayvan Türleri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40676" y="879231"/>
            <a:ext cx="12227169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   678 adet kedi</a:t>
            </a:r>
            <a:endParaRPr lang="tr-TR" sz="2000" dirty="0"/>
          </a:p>
          <a:p>
            <a:pPr>
              <a:lnSpc>
                <a:spcPct val="150000"/>
              </a:lnSpc>
            </a:pPr>
            <a:r>
              <a:rPr lang="tr-TR" sz="2000" dirty="0" smtClean="0"/>
              <a:t>•</a:t>
            </a:r>
            <a:r>
              <a:rPr lang="tr-TR" sz="2000" dirty="0"/>
              <a:t> </a:t>
            </a:r>
            <a:r>
              <a:rPr lang="tr-TR" sz="2000" dirty="0" smtClean="0"/>
              <a:t>              3266 </a:t>
            </a:r>
            <a:r>
              <a:rPr lang="tr-TR" sz="2000" dirty="0"/>
              <a:t>adet koyun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480 </a:t>
            </a:r>
            <a:r>
              <a:rPr lang="tr-TR" sz="2000" dirty="0"/>
              <a:t>adet bıldırcın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2766 </a:t>
            </a:r>
            <a:r>
              <a:rPr lang="tr-TR" sz="2000" dirty="0"/>
              <a:t>adet keçi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1055 adet köpek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280 adet kuzu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124 adet buzağı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100 adet inek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50 adet </a:t>
            </a:r>
            <a:r>
              <a:rPr lang="tr-TR" sz="2000" dirty="0" err="1" smtClean="0"/>
              <a:t>rat</a:t>
            </a:r>
            <a:endParaRPr lang="tr-TR" sz="20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</a:t>
            </a:r>
            <a:r>
              <a:rPr lang="tr-TR" sz="2000" dirty="0" smtClean="0"/>
              <a:t>           200 adet arı</a:t>
            </a:r>
          </a:p>
          <a:p>
            <a:pPr>
              <a:lnSpc>
                <a:spcPct val="150000"/>
              </a:lnSpc>
            </a:pPr>
            <a:r>
              <a:rPr lang="tr-TR" sz="2000" dirty="0" smtClean="0"/>
              <a:t>Koyun</a:t>
            </a:r>
            <a:r>
              <a:rPr lang="tr-TR" sz="2000" dirty="0"/>
              <a:t>, keçi </a:t>
            </a:r>
            <a:r>
              <a:rPr lang="tr-TR" sz="2000" dirty="0" smtClean="0"/>
              <a:t>, inek, kedi ve köpek  </a:t>
            </a:r>
            <a:r>
              <a:rPr lang="tr-TR" sz="2000" dirty="0"/>
              <a:t>türlerinde yapılan çalışmaların büyük bir kısmı Siirt ve çevresinde görülen hastalıkların </a:t>
            </a:r>
            <a:r>
              <a:rPr lang="tr-TR" sz="2000" dirty="0" err="1"/>
              <a:t>prevalansının</a:t>
            </a:r>
            <a:r>
              <a:rPr lang="tr-TR" sz="2000" dirty="0"/>
              <a:t> tespit edilmesi amacıyla yapılan çalışmalardan oluşmaktadır.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Bıldırcın çalışmaları bazı maddelerin yem katkı maddesi olarak kullanım olanaklarının belirlenmesine yönelik olarak yapılan çalışmalardı.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Merkezin İhtiyaçları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76846" y="1318846"/>
            <a:ext cx="8229600" cy="4525963"/>
          </a:xfrm>
        </p:spPr>
        <p:txBody>
          <a:bodyPr/>
          <a:lstStyle/>
          <a:p>
            <a:r>
              <a:rPr lang="tr-TR" dirty="0" smtClean="0"/>
              <a:t>Personel ihtiyacı</a:t>
            </a:r>
          </a:p>
          <a:p>
            <a:pPr lvl="1"/>
            <a:r>
              <a:rPr lang="tr-TR" dirty="0"/>
              <a:t>Temizlik görevlisi </a:t>
            </a:r>
          </a:p>
          <a:p>
            <a:pPr lvl="1"/>
            <a:r>
              <a:rPr lang="tr-TR" dirty="0" smtClean="0"/>
              <a:t>Sekreter </a:t>
            </a:r>
          </a:p>
          <a:p>
            <a:pPr lvl="1"/>
            <a:r>
              <a:rPr lang="tr-TR" dirty="0" smtClean="0"/>
              <a:t>Veteriner hekim</a:t>
            </a:r>
          </a:p>
          <a:p>
            <a:pPr lvl="1"/>
            <a:r>
              <a:rPr lang="tr-TR" dirty="0" smtClean="0"/>
              <a:t>Laborant</a:t>
            </a:r>
          </a:p>
          <a:p>
            <a:r>
              <a:rPr lang="tr-TR" dirty="0" smtClean="0"/>
              <a:t>Ekipman ihtiyacı  </a:t>
            </a:r>
          </a:p>
          <a:p>
            <a:pPr lvl="1"/>
            <a:r>
              <a:rPr lang="tr-TR" dirty="0" smtClean="0"/>
              <a:t>Kapasiteyi arttırmak için kafes, </a:t>
            </a:r>
            <a:r>
              <a:rPr lang="tr-TR" dirty="0" err="1" smtClean="0"/>
              <a:t>rak</a:t>
            </a:r>
            <a:r>
              <a:rPr lang="tr-TR" dirty="0" smtClean="0"/>
              <a:t> alımı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34307" y="1377462"/>
            <a:ext cx="8229600" cy="4525963"/>
          </a:xfrm>
        </p:spPr>
        <p:txBody>
          <a:bodyPr/>
          <a:lstStyle/>
          <a:p>
            <a:pPr algn="just"/>
            <a:r>
              <a:rPr lang="tr-TR" dirty="0" err="1" smtClean="0"/>
              <a:t>Kezer</a:t>
            </a:r>
            <a:r>
              <a:rPr lang="tr-TR" dirty="0" smtClean="0"/>
              <a:t> de yapılacak Merkezin tamamlanmasıyla deney hayvanları üretimine başlanacaktır.</a:t>
            </a:r>
          </a:p>
          <a:p>
            <a:pPr algn="just"/>
            <a:r>
              <a:rPr lang="tr-TR" dirty="0" smtClean="0"/>
              <a:t>Deney Hayvanları Kullanımı Kursu düzenlenmesi planlanmaktadır.</a:t>
            </a:r>
          </a:p>
          <a:p>
            <a:pPr lvl="1" algn="just"/>
            <a:r>
              <a:rPr lang="tr-TR" dirty="0" smtClean="0"/>
              <a:t>Hayvan bakıcısı ve araştırmacılar için</a:t>
            </a:r>
          </a:p>
          <a:p>
            <a:pPr algn="just"/>
            <a:r>
              <a:rPr lang="tr-TR" dirty="0" smtClean="0"/>
              <a:t>Çalışma izninde olmayan türler için de başvuru yapılması planlanmaktadır.</a:t>
            </a:r>
          </a:p>
          <a:p>
            <a:pPr lvl="1" algn="just"/>
            <a:r>
              <a:rPr lang="tr-TR" dirty="0" smtClean="0"/>
              <a:t>Koyun, keçi, sığır, at vb.</a:t>
            </a:r>
          </a:p>
          <a:p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1776846" y="282786"/>
            <a:ext cx="8229600" cy="1143000"/>
          </a:xfrm>
        </p:spPr>
        <p:txBody>
          <a:bodyPr>
            <a:normAutofit/>
          </a:bodyPr>
          <a:lstStyle/>
          <a:p>
            <a:r>
              <a:rPr lang="tr-TR" sz="2800" b="1" dirty="0" smtClean="0"/>
              <a:t>Gelecekte Yapılması Planlananlar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3233</TotalTime>
  <Words>408</Words>
  <Application>Microsoft Office PowerPoint</Application>
  <PresentationFormat>Özel</PresentationFormat>
  <Paragraphs>68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Office Teması</vt:lpstr>
      <vt:lpstr>PowerPoint Sunusu</vt:lpstr>
      <vt:lpstr>PowerPoint Sunusu</vt:lpstr>
      <vt:lpstr>Hayvan Deneyleri Yerel Etik Kurul’u</vt:lpstr>
      <vt:lpstr>PowerPoint Sunusu</vt:lpstr>
      <vt:lpstr>PowerPoint Sunusu</vt:lpstr>
      <vt:lpstr>Altyapı Olanakları </vt:lpstr>
      <vt:lpstr>PowerPoint Sunusu</vt:lpstr>
      <vt:lpstr>PowerPoint Sunusu</vt:lpstr>
      <vt:lpstr>PowerPoint Sunusu</vt:lpstr>
      <vt:lpstr>B- Kullanılan Hayvan Türleri</vt:lpstr>
      <vt:lpstr>PowerPoint Sunusu</vt:lpstr>
      <vt:lpstr>Gelecekte Yapılması Planlananlar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Windows Kullanıcısı</cp:lastModifiedBy>
  <cp:revision>226</cp:revision>
  <dcterms:created xsi:type="dcterms:W3CDTF">2018-02-07T07:43:50Z</dcterms:created>
  <dcterms:modified xsi:type="dcterms:W3CDTF">2024-12-23T08:14:42Z</dcterms:modified>
</cp:coreProperties>
</file>