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4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81" d="100"/>
          <a:sy n="81" d="100"/>
        </p:scale>
        <p:origin x="-78" y="-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</a:t>
            </a:r>
            <a:r>
              <a:rPr lang="tr-TR" sz="3200" b="1" dirty="0" smtClean="0"/>
              <a:t>MERKEZİ </a:t>
            </a:r>
          </a:p>
          <a:p>
            <a:pPr algn="ctr"/>
            <a:r>
              <a:rPr lang="tr-TR" sz="3200" b="1" dirty="0" smtClean="0"/>
              <a:t>2022 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 smtClean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</a:t>
            </a:r>
            <a:r>
              <a:rPr lang="tr-TR" dirty="0" smtClean="0"/>
              <a:t>     - 08/06/2015 </a:t>
            </a:r>
            <a:r>
              <a:rPr lang="tr-TR" dirty="0"/>
              <a:t>tarih ve 31233 sayılı resmi yazı ile </a:t>
            </a:r>
            <a:r>
              <a:rPr lang="tr-TR" dirty="0" smtClean="0"/>
              <a:t> tarafımıza </a:t>
            </a:r>
            <a:r>
              <a:rPr lang="tr-TR" dirty="0"/>
              <a:t>bildirildi. </a:t>
            </a:r>
          </a:p>
          <a:p>
            <a:pPr algn="just"/>
            <a:r>
              <a:rPr lang="tr-TR" dirty="0"/>
              <a:t>Gıda Tarım ve Hayvancılık Bakanlığından çalışma izni </a:t>
            </a:r>
            <a:r>
              <a:rPr lang="tr-TR" dirty="0" smtClean="0"/>
              <a:t>alınması</a:t>
            </a:r>
          </a:p>
          <a:p>
            <a:pPr lvl="1" algn="just"/>
            <a:r>
              <a:rPr lang="tr-TR" dirty="0" smtClean="0"/>
              <a:t>Tavşan</a:t>
            </a:r>
            <a:r>
              <a:rPr lang="tr-TR" dirty="0"/>
              <a:t>, fare, sıçan ve bıldırcın türlerinin kullanımı ve tedarikçisi olarak </a:t>
            </a:r>
            <a:r>
              <a:rPr lang="tr-TR" b="1" dirty="0"/>
              <a:t>15.03.2016 tarih ve 122 numaralı çalışma </a:t>
            </a:r>
            <a:r>
              <a:rPr lang="tr-TR" b="1" dirty="0" smtClean="0"/>
              <a:t>izni </a:t>
            </a:r>
            <a:r>
              <a:rPr lang="tr-TR" dirty="0" smtClean="0"/>
              <a:t>verildi.</a:t>
            </a:r>
          </a:p>
          <a:p>
            <a:pPr algn="just"/>
            <a:r>
              <a:rPr lang="tr-TR" dirty="0"/>
              <a:t>Orman ve Su İşleri </a:t>
            </a:r>
            <a:r>
              <a:rPr lang="tr-TR" dirty="0" smtClean="0"/>
              <a:t>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</a:t>
            </a:r>
            <a:r>
              <a:rPr lang="tr-TR" dirty="0" smtClean="0"/>
              <a:t>Hayvan </a:t>
            </a:r>
            <a:r>
              <a:rPr lang="tr-TR" dirty="0"/>
              <a:t>Deneyleri Yerel Etik Kurul Yönetmeliği yürürlüğe </a:t>
            </a:r>
            <a:r>
              <a:rPr lang="tr-TR" dirty="0" smtClean="0"/>
              <a:t>girdi. </a:t>
            </a:r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 smtClean="0"/>
              <a:t>Hayvan Deneyleri Yerel Etik Kurul’u</a:t>
            </a:r>
            <a:endParaRPr lang="tr-TR" sz="32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</a:t>
            </a:r>
            <a:r>
              <a:rPr lang="tr-TR" dirty="0" smtClean="0"/>
              <a:t>Yönetmeliğinin </a:t>
            </a:r>
            <a:r>
              <a:rPr lang="tr-TR" dirty="0"/>
              <a:t>yürürlüğe </a:t>
            </a:r>
            <a:r>
              <a:rPr lang="tr-TR" dirty="0" smtClean="0"/>
              <a:t>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 smtClean="0"/>
              <a:t>Etik </a:t>
            </a:r>
            <a:r>
              <a:rPr lang="tr-TR" smtClean="0"/>
              <a:t>Kurul’umuz </a:t>
            </a:r>
            <a:r>
              <a:rPr lang="tr-TR" smtClean="0"/>
              <a:t>12 </a:t>
            </a:r>
            <a:r>
              <a:rPr lang="tr-TR" dirty="0" smtClean="0"/>
              <a:t>üyeden oluşmakta, üye dağılımı;</a:t>
            </a:r>
          </a:p>
          <a:p>
            <a:pPr lvl="0"/>
            <a:r>
              <a:rPr lang="tr-TR" sz="2400" dirty="0"/>
              <a:t>7 üye Veteriner Fakültesinden</a:t>
            </a:r>
            <a:endParaRPr lang="tr-TR" sz="2000" dirty="0"/>
          </a:p>
          <a:p>
            <a:r>
              <a:rPr lang="tr-TR" sz="2400" dirty="0"/>
              <a:t>3 üye TIP </a:t>
            </a:r>
            <a:r>
              <a:rPr lang="tr-TR" sz="2000" dirty="0"/>
              <a:t>Fakültesinden</a:t>
            </a:r>
          </a:p>
          <a:p>
            <a:pPr lvl="0"/>
            <a:r>
              <a:rPr lang="tr-TR" sz="2400" dirty="0"/>
              <a:t>2 üye T.C. vatandaşı sivil üye</a:t>
            </a:r>
            <a:endParaRPr lang="tr-TR" sz="2000" dirty="0"/>
          </a:p>
          <a:p>
            <a:pPr marL="0" lvl="0" indent="0">
              <a:buNone/>
            </a:pP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</a:t>
            </a:r>
            <a:r>
              <a:rPr lang="tr-TR" dirty="0" smtClean="0"/>
              <a:t>her </a:t>
            </a:r>
            <a:r>
              <a:rPr lang="tr-TR" dirty="0"/>
              <a:t>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Durumu</a:t>
            </a:r>
            <a:endParaRPr lang="tr-TR" sz="2400" b="1" dirty="0"/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 smtClean="0"/>
          </a:p>
          <a:p>
            <a:r>
              <a:rPr lang="tr-TR" dirty="0" smtClean="0"/>
              <a:t>Müdür…………………………………….1</a:t>
            </a:r>
          </a:p>
          <a:p>
            <a:r>
              <a:rPr lang="tr-TR" dirty="0" smtClean="0"/>
              <a:t>Müdür Yardımcısı…………………..1</a:t>
            </a:r>
          </a:p>
          <a:p>
            <a:r>
              <a:rPr lang="tr-TR" dirty="0" smtClean="0"/>
              <a:t>Sekreter                                         1</a:t>
            </a:r>
          </a:p>
          <a:p>
            <a:pPr marL="0" indent="0">
              <a:buNone/>
            </a:pPr>
            <a:r>
              <a:rPr lang="tr-TR" dirty="0" smtClean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UYGULAMA </a:t>
            </a:r>
            <a:r>
              <a:rPr lang="tr-TR" sz="4000" b="1" dirty="0"/>
              <a:t>VE ARAŞTIRMA </a:t>
            </a:r>
            <a:r>
              <a:rPr lang="tr-TR" sz="4000" b="1" dirty="0" smtClean="0"/>
              <a:t>MERKEZİ</a:t>
            </a:r>
            <a:r>
              <a:rPr lang="tr-TR" sz="4000" dirty="0"/>
              <a:t> </a:t>
            </a:r>
            <a:endParaRPr lang="tr-TR" sz="4000" dirty="0" smtClean="0"/>
          </a:p>
          <a:p>
            <a:pPr marL="0" indent="0" algn="ctr">
              <a:buNone/>
            </a:pPr>
            <a:r>
              <a:rPr lang="tr-TR" sz="4000" b="1" dirty="0" smtClean="0"/>
              <a:t>2022 </a:t>
            </a:r>
            <a:r>
              <a:rPr lang="tr-TR" sz="4000" b="1" dirty="0"/>
              <a:t>YILI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2</a:t>
            </a:r>
            <a:r>
              <a:rPr lang="tr-TR" sz="2400" dirty="0" smtClean="0"/>
              <a:t> </a:t>
            </a:r>
            <a:r>
              <a:rPr lang="tr-TR" sz="2400" dirty="0"/>
              <a:t>adet </a:t>
            </a:r>
            <a:r>
              <a:rPr lang="tr-TR" sz="2400" dirty="0" smtClean="0"/>
              <a:t>TÜBİTAK’a,  3 adet BAP, 6 ihtisas ve  14 </a:t>
            </a:r>
            <a:r>
              <a:rPr lang="tr-TR" sz="2400" dirty="0"/>
              <a:t>adet diğerleri olmak üzere Etik Kurul’umuza toplam </a:t>
            </a:r>
            <a:r>
              <a:rPr lang="tr-TR" sz="2400" dirty="0" smtClean="0"/>
              <a:t>25 </a:t>
            </a:r>
            <a:r>
              <a:rPr lang="tr-TR" sz="2400" dirty="0"/>
              <a:t>adet başvuru yapıldı</a:t>
            </a:r>
            <a:r>
              <a:rPr lang="tr-TR" sz="2400" dirty="0" smtClean="0"/>
              <a:t>.</a:t>
            </a:r>
            <a:r>
              <a:rPr lang="tr-TR" sz="2400" dirty="0"/>
              <a:t>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Başvuruların </a:t>
            </a:r>
            <a:r>
              <a:rPr lang="tr-TR" sz="2400" dirty="0"/>
              <a:t>dağılımı</a:t>
            </a:r>
            <a:r>
              <a:rPr lang="tr-TR" sz="2400" dirty="0" smtClean="0"/>
              <a:t>;</a:t>
            </a:r>
          </a:p>
          <a:p>
            <a:endParaRPr lang="tr-TR" sz="2400" dirty="0"/>
          </a:p>
          <a:p>
            <a:r>
              <a:rPr lang="tr-TR" sz="2400" dirty="0" smtClean="0"/>
              <a:t>12 </a:t>
            </a:r>
            <a:r>
              <a:rPr lang="tr-TR" sz="2400" dirty="0"/>
              <a:t>çalışma </a:t>
            </a:r>
            <a:r>
              <a:rPr lang="tr-TR" sz="2400" dirty="0" smtClean="0"/>
              <a:t>sonuçlanmıştır.  14 </a:t>
            </a:r>
            <a:r>
              <a:rPr lang="tr-TR" sz="2400" dirty="0"/>
              <a:t>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761999" y="797169"/>
            <a:ext cx="1048043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1600" dirty="0" smtClean="0"/>
              <a:t>               304 adet kedi</a:t>
            </a:r>
            <a:endParaRPr lang="tr-TR" sz="1600" dirty="0"/>
          </a:p>
          <a:p>
            <a:pPr>
              <a:lnSpc>
                <a:spcPct val="150000"/>
              </a:lnSpc>
            </a:pPr>
            <a:r>
              <a:rPr lang="tr-TR" sz="1600" dirty="0" smtClean="0"/>
              <a:t>•</a:t>
            </a:r>
            <a:r>
              <a:rPr lang="tr-TR" sz="1600" dirty="0"/>
              <a:t> </a:t>
            </a:r>
            <a:r>
              <a:rPr lang="tr-TR" sz="1600" dirty="0" smtClean="0"/>
              <a:t>                 641 </a:t>
            </a:r>
            <a:r>
              <a:rPr lang="tr-TR" sz="1600" dirty="0"/>
              <a:t>adet </a:t>
            </a:r>
            <a:r>
              <a:rPr lang="tr-TR" sz="1600" dirty="0" smtClean="0"/>
              <a:t>koyun</a:t>
            </a:r>
            <a:endParaRPr lang="tr-TR" sz="1600" dirty="0"/>
          </a:p>
          <a:p>
            <a:pPr>
              <a:lnSpc>
                <a:spcPct val="150000"/>
              </a:lnSpc>
            </a:pPr>
            <a:r>
              <a:rPr lang="tr-TR" sz="1600" dirty="0"/>
              <a:t>•	</a:t>
            </a:r>
            <a:r>
              <a:rPr lang="tr-TR" sz="1600" dirty="0" smtClean="0"/>
              <a:t>174 </a:t>
            </a:r>
            <a:r>
              <a:rPr lang="tr-TR" sz="1600" dirty="0"/>
              <a:t>adet keçi</a:t>
            </a:r>
          </a:p>
          <a:p>
            <a:pPr>
              <a:lnSpc>
                <a:spcPct val="150000"/>
              </a:lnSpc>
            </a:pPr>
            <a:r>
              <a:rPr lang="tr-TR" sz="1600" dirty="0"/>
              <a:t>•	</a:t>
            </a:r>
            <a:r>
              <a:rPr lang="tr-TR" sz="1600" dirty="0" smtClean="0"/>
              <a:t>300 adet köpek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1600" dirty="0" smtClean="0"/>
              <a:t>              70 adet kuzu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1600" dirty="0" smtClean="0"/>
              <a:t>             100 adet buzağı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1600" dirty="0" smtClean="0"/>
              <a:t>             100 adet inek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1600" dirty="0" smtClean="0"/>
              <a:t>              218 adet </a:t>
            </a:r>
            <a:r>
              <a:rPr lang="tr-TR" sz="1600" dirty="0" err="1" smtClean="0"/>
              <a:t>rat</a:t>
            </a:r>
            <a:endParaRPr lang="tr-TR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1600" dirty="0"/>
              <a:t> </a:t>
            </a:r>
            <a:r>
              <a:rPr lang="tr-TR" sz="1600" dirty="0" smtClean="0"/>
              <a:t>             100 adet arı</a:t>
            </a:r>
          </a:p>
          <a:p>
            <a:pPr>
              <a:lnSpc>
                <a:spcPct val="150000"/>
              </a:lnSpc>
            </a:pPr>
            <a:r>
              <a:rPr lang="tr-TR" sz="1600" dirty="0" smtClean="0"/>
              <a:t>Koyun</a:t>
            </a:r>
            <a:r>
              <a:rPr lang="tr-TR" sz="1600" dirty="0"/>
              <a:t>, keçi </a:t>
            </a:r>
            <a:r>
              <a:rPr lang="tr-TR" sz="1600" dirty="0" smtClean="0"/>
              <a:t>, inek, kedi ve köpek  </a:t>
            </a:r>
            <a:r>
              <a:rPr lang="tr-TR" sz="1600" dirty="0"/>
              <a:t>türlerinde yapılan çalışmaların büyük bir kısmı Siirt ve çevresinde görülen hastalıkların </a:t>
            </a:r>
            <a:r>
              <a:rPr lang="tr-TR" sz="1600" dirty="0" err="1"/>
              <a:t>prevalansının</a:t>
            </a:r>
            <a:r>
              <a:rPr lang="tr-TR" sz="1600" dirty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sz="1600" dirty="0"/>
              <a:t>Bıldırcın 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 smtClean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 smtClean="0"/>
              <a:t>Hayvan bakıcısı</a:t>
            </a:r>
          </a:p>
          <a:p>
            <a:pPr lvl="1"/>
            <a:r>
              <a:rPr lang="tr-TR" dirty="0" smtClean="0"/>
              <a:t>Veteriner hekim</a:t>
            </a:r>
          </a:p>
          <a:p>
            <a:pPr lvl="1"/>
            <a:r>
              <a:rPr lang="tr-TR" dirty="0" smtClean="0"/>
              <a:t>Laborant</a:t>
            </a:r>
          </a:p>
          <a:p>
            <a:r>
              <a:rPr lang="tr-TR" dirty="0" smtClean="0"/>
              <a:t>Ekipman ihtiyacı  </a:t>
            </a:r>
          </a:p>
          <a:p>
            <a:pPr lvl="1"/>
            <a:r>
              <a:rPr lang="tr-TR" dirty="0" smtClean="0"/>
              <a:t>Kapasiteyi arttırmak için kafes, </a:t>
            </a:r>
            <a:r>
              <a:rPr lang="tr-TR" dirty="0" err="1" smtClean="0"/>
              <a:t>rak</a:t>
            </a:r>
            <a:r>
              <a:rPr lang="tr-TR" dirty="0" smtClean="0"/>
              <a:t> alımı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 smtClean="0"/>
              <a:t>Kezer</a:t>
            </a:r>
            <a:r>
              <a:rPr lang="tr-TR" dirty="0" smtClean="0"/>
              <a:t> de yapılacak Merkezin tamamlanmasıyla deney hayvanları üretimine başlanacaktır.</a:t>
            </a:r>
          </a:p>
          <a:p>
            <a:pPr algn="just"/>
            <a:r>
              <a:rPr lang="tr-TR" dirty="0" smtClean="0"/>
              <a:t>Deney Hayvanları Kullanımı Kursu düzenlenmesi planlanmaktadır.</a:t>
            </a:r>
          </a:p>
          <a:p>
            <a:pPr lvl="1" algn="just"/>
            <a:r>
              <a:rPr lang="tr-TR" dirty="0" smtClean="0"/>
              <a:t>Hayvan bakıcısı ve araştırmacılar için</a:t>
            </a:r>
          </a:p>
          <a:p>
            <a:pPr algn="just"/>
            <a:r>
              <a:rPr lang="tr-TR" dirty="0" smtClean="0"/>
              <a:t>Çalışma izninde olmayan türler için de başvuru yapılması planlanmaktadır.</a:t>
            </a:r>
          </a:p>
          <a:p>
            <a:pPr lvl="1" algn="just"/>
            <a:r>
              <a:rPr lang="tr-TR" dirty="0" smtClean="0"/>
              <a:t>Koyun, keçi, sığır, at vb.</a:t>
            </a:r>
          </a:p>
          <a:p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 smtClean="0"/>
              <a:t>Gelecekte Yapılması Planlananlar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3237</TotalTime>
  <Words>407</Words>
  <Application>Microsoft Office PowerPoint</Application>
  <PresentationFormat>Özel</PresentationFormat>
  <Paragraphs>67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Windows Kullanıcısı</cp:lastModifiedBy>
  <cp:revision>226</cp:revision>
  <dcterms:created xsi:type="dcterms:W3CDTF">2018-02-07T07:43:50Z</dcterms:created>
  <dcterms:modified xsi:type="dcterms:W3CDTF">2024-12-23T08:15:12Z</dcterms:modified>
</cp:coreProperties>
</file>