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7" r:id="rId14"/>
    <p:sldId id="394" r:id="rId1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sma kayhan" userId="5ad9462b6ef6ef52" providerId="LiveId" clId="{D0975CCF-8592-4A78-89E9-AA30E5FC19C2}"/>
    <pc:docChg chg="modSld">
      <pc:chgData name="esma kayhan" userId="5ad9462b6ef6ef52" providerId="LiveId" clId="{D0975CCF-8592-4A78-89E9-AA30E5FC19C2}" dt="2025-01-17T12:17:14.832" v="13" actId="20577"/>
      <pc:docMkLst>
        <pc:docMk/>
      </pc:docMkLst>
      <pc:sldChg chg="modSp mod">
        <pc:chgData name="esma kayhan" userId="5ad9462b6ef6ef52" providerId="LiveId" clId="{D0975CCF-8592-4A78-89E9-AA30E5FC19C2}" dt="2024-12-24T07:31:09.454" v="1" actId="20577"/>
        <pc:sldMkLst>
          <pc:docMk/>
          <pc:sldMk cId="2865460107" sldId="256"/>
        </pc:sldMkLst>
        <pc:spChg chg="mod">
          <ac:chgData name="esma kayhan" userId="5ad9462b6ef6ef52" providerId="LiveId" clId="{D0975CCF-8592-4A78-89E9-AA30E5FC19C2}" dt="2024-12-24T07:31:09.454" v="1" actId="20577"/>
          <ac:spMkLst>
            <pc:docMk/>
            <pc:sldMk cId="2865460107" sldId="256"/>
            <ac:spMk id="2" creationId="{00000000-0000-0000-0000-000000000000}"/>
          </ac:spMkLst>
        </pc:spChg>
      </pc:sldChg>
      <pc:sldChg chg="modSp mod">
        <pc:chgData name="esma kayhan" userId="5ad9462b6ef6ef52" providerId="LiveId" clId="{D0975CCF-8592-4A78-89E9-AA30E5FC19C2}" dt="2024-12-24T07:31:28.770" v="3" actId="20577"/>
        <pc:sldMkLst>
          <pc:docMk/>
          <pc:sldMk cId="1860997063" sldId="383"/>
        </pc:sldMkLst>
        <pc:spChg chg="mod">
          <ac:chgData name="esma kayhan" userId="5ad9462b6ef6ef52" providerId="LiveId" clId="{D0975CCF-8592-4A78-89E9-AA30E5FC19C2}" dt="2024-12-24T07:31:28.770" v="3" actId="20577"/>
          <ac:spMkLst>
            <pc:docMk/>
            <pc:sldMk cId="1860997063" sldId="383"/>
            <ac:spMk id="3" creationId="{00000000-0000-0000-0000-000000000000}"/>
          </ac:spMkLst>
        </pc:spChg>
      </pc:sldChg>
      <pc:sldChg chg="modSp mod">
        <pc:chgData name="esma kayhan" userId="5ad9462b6ef6ef52" providerId="LiveId" clId="{D0975CCF-8592-4A78-89E9-AA30E5FC19C2}" dt="2025-01-17T12:17:14.832" v="13" actId="20577"/>
        <pc:sldMkLst>
          <pc:docMk/>
          <pc:sldMk cId="3703699654" sldId="384"/>
        </pc:sldMkLst>
        <pc:spChg chg="mod">
          <ac:chgData name="esma kayhan" userId="5ad9462b6ef6ef52" providerId="LiveId" clId="{D0975CCF-8592-4A78-89E9-AA30E5FC19C2}" dt="2025-01-17T12:17:14.832" v="13" actId="20577"/>
          <ac:spMkLst>
            <pc:docMk/>
            <pc:sldMk cId="3703699654" sldId="384"/>
            <ac:spMk id="3" creationId="{00000000-0000-0000-0000-000000000000}"/>
          </ac:spMkLst>
        </pc:spChg>
      </pc:sldChg>
      <pc:sldChg chg="modSp mod">
        <pc:chgData name="esma kayhan" userId="5ad9462b6ef6ef52" providerId="LiveId" clId="{D0975CCF-8592-4A78-89E9-AA30E5FC19C2}" dt="2025-01-13T15:07:35.071" v="9" actId="20577"/>
        <pc:sldMkLst>
          <pc:docMk/>
          <pc:sldMk cId="3382332849" sldId="385"/>
        </pc:sldMkLst>
        <pc:spChg chg="mod">
          <ac:chgData name="esma kayhan" userId="5ad9462b6ef6ef52" providerId="LiveId" clId="{D0975CCF-8592-4A78-89E9-AA30E5FC19C2}" dt="2025-01-13T15:07:35.071" v="9" actId="20577"/>
          <ac:spMkLst>
            <pc:docMk/>
            <pc:sldMk cId="3382332849" sldId="385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17.01.2025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MERKEZİ </a:t>
            </a:r>
          </a:p>
          <a:p>
            <a:pPr algn="ctr"/>
            <a:r>
              <a:rPr lang="tr-TR" sz="3200" b="1" dirty="0"/>
              <a:t>2024 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     - 08/06/2015 tarih ve 31233 sayılı resmi yazı ile  tarafımıza bildirildi. </a:t>
            </a:r>
          </a:p>
          <a:p>
            <a:pPr algn="just"/>
            <a:r>
              <a:rPr lang="tr-TR" dirty="0"/>
              <a:t>Gıda Tarım ve Hayvancılık Bakanlığından çalışma izni alınması</a:t>
            </a:r>
          </a:p>
          <a:p>
            <a:pPr lvl="1" algn="just"/>
            <a:r>
              <a:rPr lang="tr-TR" dirty="0"/>
              <a:t>Tavşan, fare, sıçan ve bıldırcın türlerinin kullanımı ve tedarikçisi olarak </a:t>
            </a:r>
            <a:r>
              <a:rPr lang="tr-TR" b="1" dirty="0"/>
              <a:t>15.03.2016 tarih ve 122 numaralı çalışma izni </a:t>
            </a:r>
            <a:r>
              <a:rPr lang="tr-TR" dirty="0"/>
              <a:t>verildi.</a:t>
            </a:r>
          </a:p>
          <a:p>
            <a:pPr algn="just"/>
            <a:r>
              <a:rPr lang="tr-TR" dirty="0"/>
              <a:t>Orman ve Su İşleri 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Hayvan Deneyleri Yerel Etik Kurul Yönetmeliği yürürlüğe girdi. </a:t>
            </a:r>
          </a:p>
          <a:p>
            <a:pPr marL="457200" lvl="1" indent="0">
              <a:buNone/>
            </a:pP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/>
              <a:t>Hayvan Deneyleri Yerel Etik Kurul’u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Yönetmeliğinin yürürlüğe 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/>
              <a:t>Etik Kurul’umuz 12 üyeden oluşmakta, üye dağılımı;</a:t>
            </a:r>
          </a:p>
          <a:p>
            <a:pPr lvl="0"/>
            <a:r>
              <a:rPr lang="tr-TR" dirty="0"/>
              <a:t>7 üye Veteriner Fakültesinden</a:t>
            </a:r>
          </a:p>
          <a:p>
            <a:pPr lvl="0"/>
            <a:r>
              <a:rPr lang="tr-TR" dirty="0"/>
              <a:t>3 üye Tıp </a:t>
            </a:r>
            <a:r>
              <a:rPr lang="tr-TR" dirty="0" err="1"/>
              <a:t>Fakultesinden</a:t>
            </a:r>
            <a:endParaRPr lang="tr-TR" dirty="0"/>
          </a:p>
          <a:p>
            <a:pPr lvl="0"/>
            <a:r>
              <a:rPr lang="tr-TR" dirty="0"/>
              <a:t>2 üye T.C. vatandaşı sivil üye</a:t>
            </a:r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her 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Personel Durumu</a:t>
            </a:r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/>
          </a:p>
          <a:p>
            <a:r>
              <a:rPr lang="tr-TR" dirty="0"/>
              <a:t>Müdür…………………………………….1</a:t>
            </a:r>
          </a:p>
          <a:p>
            <a:r>
              <a:rPr lang="tr-TR" dirty="0"/>
              <a:t>Müdür Yardımcısı…………………….1</a:t>
            </a:r>
          </a:p>
          <a:p>
            <a:r>
              <a:rPr lang="tr-TR" dirty="0"/>
              <a:t>Sekreter …………………………………1                                       </a:t>
            </a:r>
          </a:p>
          <a:p>
            <a:r>
              <a:rPr lang="tr-TR" dirty="0"/>
              <a:t>Veteriner Hekim………………………1</a:t>
            </a:r>
          </a:p>
          <a:p>
            <a:pPr marL="0" indent="0">
              <a:buNone/>
            </a:pPr>
            <a:r>
              <a:rPr lang="tr-TR" dirty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</a:p>
          <a:p>
            <a:pPr marL="0" indent="0" algn="ctr">
              <a:buNone/>
            </a:pPr>
            <a:r>
              <a:rPr lang="tr-TR" sz="4000" b="1" dirty="0"/>
              <a:t>UYGULAMA VE ARAŞTIRMA MERKEZİ</a:t>
            </a:r>
            <a:r>
              <a:rPr lang="tr-TR" sz="4000" dirty="0"/>
              <a:t> </a:t>
            </a:r>
          </a:p>
          <a:p>
            <a:pPr marL="0" indent="0" algn="ctr">
              <a:buNone/>
            </a:pPr>
            <a:r>
              <a:rPr lang="tr-TR" sz="4000" b="1" dirty="0"/>
              <a:t>2024 YILI </a:t>
            </a:r>
          </a:p>
          <a:p>
            <a:pPr marL="0" indent="0" algn="ctr">
              <a:buNone/>
            </a:pPr>
            <a:r>
              <a:rPr lang="tr-TR" sz="4000" b="1" dirty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9 adet TÜBİTAK’a,  21 adet BAP, 6 ihtisas </a:t>
            </a:r>
            <a:r>
              <a:rPr lang="tr-TR" sz="2400"/>
              <a:t>ve  33 </a:t>
            </a:r>
            <a:r>
              <a:rPr lang="tr-TR" sz="2400" dirty="0"/>
              <a:t>adet diğerleri olmak üzere Etik Kurul’umuza </a:t>
            </a:r>
            <a:r>
              <a:rPr lang="tr-TR" sz="2400"/>
              <a:t>toplam 69 </a:t>
            </a:r>
            <a:r>
              <a:rPr lang="tr-TR" sz="2400" dirty="0"/>
              <a:t>adet başvuru yapıldı. </a:t>
            </a:r>
          </a:p>
          <a:p>
            <a:endParaRPr lang="tr-TR" sz="2400" dirty="0"/>
          </a:p>
          <a:p>
            <a:r>
              <a:rPr lang="tr-TR" sz="2400" dirty="0"/>
              <a:t>Başvuruların dağılımı;</a:t>
            </a:r>
          </a:p>
          <a:p>
            <a:endParaRPr lang="tr-TR" sz="2400" dirty="0"/>
          </a:p>
          <a:p>
            <a:r>
              <a:rPr lang="tr-TR" sz="2400" dirty="0"/>
              <a:t>35 çalışma sonuçlanmıştır.  32 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586152" y="856357"/>
            <a:ext cx="11113478" cy="7431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 229 adet kedi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              1954 adet koyun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1356 adet keçi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243 adet köpek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35 adet kuzu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146 adet </a:t>
            </a:r>
            <a:r>
              <a:rPr lang="tr-TR" sz="2000" dirty="0" err="1"/>
              <a:t>rat</a:t>
            </a:r>
            <a:endParaRPr lang="tr-TR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192 adet bıldırcın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100 adet manda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20  adet oğlak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122 adet fare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 10 adet hindi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         1116 adet balık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Koyun, </a:t>
            </a:r>
            <a:r>
              <a:rPr lang="tr-TR" sz="2000"/>
              <a:t>keçi , </a:t>
            </a:r>
            <a:r>
              <a:rPr lang="tr-TR" sz="2000" dirty="0"/>
              <a:t>kedi ve köpek  türlerinde yapılan çalışmaların büyük bir kısmı Siirt ve çevresinde görülen hastalıkların </a:t>
            </a:r>
            <a:r>
              <a:rPr lang="tr-TR" sz="2000" dirty="0" err="1"/>
              <a:t>prevalansının</a:t>
            </a:r>
            <a:r>
              <a:rPr lang="tr-TR" sz="2000" dirty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Bıldırcın 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/>
              <a:t>Hayvan bakıcısı</a:t>
            </a:r>
          </a:p>
          <a:p>
            <a:pPr lvl="1"/>
            <a:r>
              <a:rPr lang="tr-TR" dirty="0"/>
              <a:t>Laborant</a:t>
            </a:r>
          </a:p>
          <a:p>
            <a:r>
              <a:rPr lang="tr-TR" dirty="0"/>
              <a:t>Ekipman ihtiyacı  </a:t>
            </a:r>
          </a:p>
          <a:p>
            <a:pPr lvl="1"/>
            <a:r>
              <a:rPr lang="tr-TR" dirty="0"/>
              <a:t>Kapasiteyi arttırmak için kafes, </a:t>
            </a:r>
            <a:r>
              <a:rPr lang="tr-TR" dirty="0" err="1"/>
              <a:t>rak</a:t>
            </a:r>
            <a:r>
              <a:rPr lang="tr-TR" dirty="0"/>
              <a:t> alımı</a:t>
            </a:r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/>
              <a:t>Gelecekte Yapılması Planlananlar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/>
              <a:t>Kezer</a:t>
            </a:r>
            <a:r>
              <a:rPr lang="tr-TR" dirty="0"/>
              <a:t> de yapılacak Merkezin tamamlanmasıyla deney hayvanları üretimine başlanacaktır.</a:t>
            </a:r>
          </a:p>
          <a:p>
            <a:pPr algn="just"/>
            <a:r>
              <a:rPr lang="tr-TR" dirty="0"/>
              <a:t>Çalışma izninde olmayan türler için de başvuru yapılması planlanmaktadır.</a:t>
            </a:r>
          </a:p>
          <a:p>
            <a:pPr lvl="1" algn="just"/>
            <a:r>
              <a:rPr lang="tr-TR" dirty="0"/>
              <a:t>Koyun, keçi, sığır, at vb.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0E50FD2-1119-9E29-B5D4-3D6C71435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232" y="1119673"/>
            <a:ext cx="4851919" cy="1292290"/>
          </a:xfrm>
        </p:spPr>
        <p:txBody>
          <a:bodyPr>
            <a:normAutofit/>
          </a:bodyPr>
          <a:lstStyle/>
          <a:p>
            <a:r>
              <a:rPr lang="tr-TR" sz="2800" b="1" dirty="0"/>
              <a:t>1.Deney Hayvanları Kullanım Sertifikası Eğitim Kursu Düzenlendi</a:t>
            </a:r>
          </a:p>
        </p:txBody>
      </p:sp>
      <p:pic>
        <p:nvPicPr>
          <p:cNvPr id="6" name="İçerik Yer Tutucusu 5">
            <a:extLst>
              <a:ext uri="{FF2B5EF4-FFF2-40B4-BE49-F238E27FC236}">
                <a16:creationId xmlns:a16="http://schemas.microsoft.com/office/drawing/2014/main" id="{0A44FF78-CF47-FD7E-0751-DED107ED2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13" y="1356176"/>
            <a:ext cx="6441875" cy="4316835"/>
          </a:xfrm>
        </p:spPr>
      </p:pic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88CFE251-C017-D41C-64B0-D97ADD4D55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0588" y="2509934"/>
            <a:ext cx="4501437" cy="3359053"/>
          </a:xfrm>
        </p:spPr>
        <p:txBody>
          <a:bodyPr>
            <a:normAutofit/>
          </a:bodyPr>
          <a:lstStyle/>
          <a:p>
            <a:r>
              <a:rPr lang="tr-TR" sz="2400" b="1" dirty="0"/>
              <a:t>15-24 Nisan 2024  1.Deney Hayvanları Kullanım Sertifikası Eğitim Kursu Düzenlendi.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857042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3769</TotalTime>
  <Words>510</Words>
  <Application>Microsoft Office PowerPoint</Application>
  <PresentationFormat>Geniş ekran</PresentationFormat>
  <Paragraphs>70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Montserrat Alternates</vt:lpstr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1.Deney Hayvanları Kullanım Sertifikası Eğitim Kursu Düzenlendi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esma kayhan</cp:lastModifiedBy>
  <cp:revision>227</cp:revision>
  <dcterms:created xsi:type="dcterms:W3CDTF">2018-02-07T07:43:50Z</dcterms:created>
  <dcterms:modified xsi:type="dcterms:W3CDTF">2025-01-17T12:17:29Z</dcterms:modified>
</cp:coreProperties>
</file>